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57" r:id="rId2"/>
    <p:sldId id="367" r:id="rId3"/>
    <p:sldId id="380" r:id="rId4"/>
    <p:sldId id="370" r:id="rId5"/>
    <p:sldId id="371" r:id="rId6"/>
    <p:sldId id="374" r:id="rId7"/>
    <p:sldId id="372" r:id="rId8"/>
    <p:sldId id="373" r:id="rId9"/>
    <p:sldId id="375" r:id="rId10"/>
    <p:sldId id="376" r:id="rId11"/>
    <p:sldId id="384" r:id="rId12"/>
    <p:sldId id="377" r:id="rId13"/>
    <p:sldId id="378" r:id="rId14"/>
    <p:sldId id="379" r:id="rId15"/>
    <p:sldId id="368" r:id="rId16"/>
    <p:sldId id="369" r:id="rId17"/>
    <p:sldId id="382" r:id="rId18"/>
    <p:sldId id="381" r:id="rId19"/>
  </p:sldIdLst>
  <p:sldSz cx="9144000" cy="6858000" type="screen4x3"/>
  <p:notesSz cx="6797675" cy="9926638"/>
  <p:custDataLst>
    <p:tags r:id="rId2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00"/>
    <a:srgbClr val="FF6600"/>
    <a:srgbClr val="66FF33"/>
    <a:srgbClr val="FFCCFF"/>
    <a:srgbClr val="CC3399"/>
    <a:srgbClr val="FAD1A4"/>
    <a:srgbClr val="E6FE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706" autoAdjust="0"/>
  </p:normalViewPr>
  <p:slideViewPr>
    <p:cSldViewPr snapToGrid="0">
      <p:cViewPr varScale="1">
        <p:scale>
          <a:sx n="103" d="100"/>
          <a:sy n="103" d="100"/>
        </p:scale>
        <p:origin x="-1230" y="-102"/>
      </p:cViewPr>
      <p:guideLst>
        <p:guide orient="horz" pos="1417"/>
        <p:guide orient="horz" pos="1593"/>
        <p:guide orient="horz" pos="2108"/>
        <p:guide orient="horz" pos="2158"/>
        <p:guide orient="horz" pos="2258"/>
        <p:guide orient="horz" pos="957"/>
        <p:guide orient="horz" pos="738"/>
        <p:guide orient="horz" pos="3915"/>
        <p:guide pos="2880"/>
        <p:guide pos="5284"/>
        <p:guide pos="3606"/>
        <p:guide pos="367"/>
        <p:guide pos="1023"/>
        <p:guide pos="1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3258" y="-102"/>
      </p:cViewPr>
      <p:guideLst>
        <p:guide orient="horz" pos="3126"/>
        <p:guide pos="214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065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5" tIns="46162" rIns="92325" bIns="461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12" y="1"/>
            <a:ext cx="2946064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5" tIns="46162" rIns="92325" bIns="461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46"/>
            <a:ext cx="2946065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5" tIns="46162" rIns="92325" bIns="461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12" y="9430846"/>
            <a:ext cx="2946064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5" tIns="46162" rIns="92325" bIns="461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ahoma" charset="0"/>
              </a:defRPr>
            </a:lvl1pPr>
          </a:lstStyle>
          <a:p>
            <a:pPr>
              <a:defRPr/>
            </a:pPr>
            <a:fld id="{54D800F0-11F3-4427-BE4E-14EC269FDAA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065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5" tIns="46162" rIns="92325" bIns="461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12" y="1"/>
            <a:ext cx="2946064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5" tIns="46162" rIns="92325" bIns="461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47" y="4714653"/>
            <a:ext cx="4986583" cy="44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5" tIns="46162" rIns="92325" bIns="46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46"/>
            <a:ext cx="2946065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5" tIns="46162" rIns="92325" bIns="461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12" y="9430846"/>
            <a:ext cx="2946064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5" tIns="46162" rIns="92325" bIns="461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ahoma" charset="0"/>
              </a:defRPr>
            </a:lvl1pPr>
          </a:lstStyle>
          <a:p>
            <a:pPr>
              <a:defRPr/>
            </a:pPr>
            <a:fld id="{399C36AF-102F-4086-8A2F-2761EE694A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359F-B637-44B9-A787-AB6EC6B607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C1761-B876-4F5A-8AC1-AA35F39533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1DC4-9F7B-4685-BB73-F818E1887A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6127750"/>
            <a:ext cx="18049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41"/>
          <p:cNvSpPr txBox="1">
            <a:spLocks/>
          </p:cNvSpPr>
          <p:nvPr userDrawn="1"/>
        </p:nvSpPr>
        <p:spPr>
          <a:xfrm>
            <a:off x="5724525" y="6301323"/>
            <a:ext cx="1224951" cy="3402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b="1" dirty="0" smtClean="0">
                <a:latin typeface="+mj-lt"/>
              </a:rPr>
              <a:t>Page </a:t>
            </a:r>
            <a:fld id="{DE137C77-B8D4-4898-B000-9CABCD7A4597}" type="slidenum">
              <a:rPr lang="en-US" sz="1000" b="1">
                <a:latin typeface="+mj-lt"/>
              </a:rPr>
              <a:pPr algn="ctr">
                <a:defRPr/>
              </a:pPr>
              <a:t>‹Nr.›</a:t>
            </a:fld>
            <a:endParaRPr lang="en-US" sz="1000" b="1" dirty="0">
              <a:latin typeface="+mj-lt"/>
            </a:endParaRPr>
          </a:p>
        </p:txBody>
      </p:sp>
      <p:pic>
        <p:nvPicPr>
          <p:cNvPr id="8" name="Picture 12" descr="P:\EasyRescue\Foto\EasyRescue02_301009.jp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8203993" y="733245"/>
            <a:ext cx="623439" cy="543464"/>
          </a:xfrm>
          <a:prstGeom prst="rect">
            <a:avLst/>
          </a:prstGeom>
          <a:noFill/>
        </p:spPr>
      </p:pic>
      <p:pic>
        <p:nvPicPr>
          <p:cNvPr id="10" name="Grafik 9" descr="easyRESCUE_ohneRan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72224" y="710874"/>
            <a:ext cx="2685288" cy="536448"/>
          </a:xfrm>
          <a:prstGeom prst="rect">
            <a:avLst/>
          </a:prstGeom>
        </p:spPr>
      </p:pic>
      <p:pic>
        <p:nvPicPr>
          <p:cNvPr id="11" name="Grafik 10" descr="easyRESCUE_frei.pn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8000" contrast="51000"/>
          </a:blip>
          <a:srcRect l="18268" r="3235"/>
          <a:stretch>
            <a:fillRect/>
          </a:stretch>
        </p:blipFill>
        <p:spPr>
          <a:xfrm>
            <a:off x="1928813" y="1501986"/>
            <a:ext cx="5251240" cy="500575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3032-D11D-4EE5-90A7-BFAD482262E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388E-88D8-4EF5-8883-29FE19C896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C92B-6323-453E-9BBF-25FEF7A7C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B6801-546C-4DAB-84B9-1B5F68554B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FD77-72EF-4773-B011-A1A4B7D3A5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CE16-3EBD-4C76-AB90-B2045A510A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CF03-EDBF-4E21-B549-07396978744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420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7A9D3B2-7A8B-45E1-841E-D6DB34B630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533400"/>
            <a:ext cx="15525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9150" y="6127750"/>
            <a:ext cx="18049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0" r:id="rId3"/>
    <p:sldLayoutId id="2147483949" r:id="rId4"/>
    <p:sldLayoutId id="2147483948" r:id="rId5"/>
    <p:sldLayoutId id="2147483947" r:id="rId6"/>
    <p:sldLayoutId id="2147483946" r:id="rId7"/>
    <p:sldLayoutId id="2147483945" r:id="rId8"/>
    <p:sldLayoutId id="2147483944" r:id="rId9"/>
    <p:sldLayoutId id="2147483943" r:id="rId10"/>
    <p:sldLayoutId id="2147483942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inotyp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inotyp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inotyp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inotyp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inotyp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inotyp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inotyp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inotyp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222" y="1290772"/>
            <a:ext cx="5713413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4307032" y="5809673"/>
            <a:ext cx="2441575" cy="206375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2562" tIns="182562" rIns="182562" bIns="182562"/>
          <a:lstStyle/>
          <a:p>
            <a:pPr>
              <a:defRPr/>
            </a:pPr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3082925" y="5991226"/>
            <a:ext cx="890588" cy="223837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2562" tIns="182562" rIns="182562" bIns="182562"/>
          <a:lstStyle/>
          <a:p>
            <a:pPr>
              <a:defRPr/>
            </a:pPr>
            <a:endParaRPr lang="de-DE" dirty="0"/>
          </a:p>
        </p:txBody>
      </p:sp>
      <p:sp>
        <p:nvSpPr>
          <p:cNvPr id="10" name="Abgerundetes Rechteck 6"/>
          <p:cNvSpPr>
            <a:spLocks noChangeArrowheads="1"/>
          </p:cNvSpPr>
          <p:nvPr/>
        </p:nvSpPr>
        <p:spPr bwMode="auto">
          <a:xfrm>
            <a:off x="3075708" y="5579773"/>
            <a:ext cx="3777673" cy="497753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5875" cap="sq" cmpd="thickThin" algn="ctr">
            <a:solidFill>
              <a:srgbClr val="0066FF"/>
            </a:solidFill>
            <a:round/>
            <a:headEnd/>
            <a:tailEnd/>
          </a:ln>
        </p:spPr>
        <p:txBody>
          <a:bodyPr lIns="182562" tIns="182562" rIns="182562" bIns="182562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2124364" y="1533236"/>
            <a:ext cx="4812145" cy="3897746"/>
          </a:xfrm>
          <a:prstGeom prst="rect">
            <a:avLst/>
          </a:prstGeom>
          <a:solidFill>
            <a:schemeClr val="bg1"/>
          </a:solidFill>
          <a:ln w="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562" tIns="182562" rIns="182562" bIns="18256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2613" y="1171575"/>
            <a:ext cx="176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+mn-lt"/>
              </a:rPr>
              <a:t>The easyRESCUE</a:t>
            </a:r>
            <a:endParaRPr lang="de-DE" sz="1600" b="1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82613" y="1603376"/>
            <a:ext cx="2123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</a:rPr>
              <a:t>Note: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+mj-lt"/>
              </a:rPr>
            </a:br>
            <a:r>
              <a:rPr lang="en-US" sz="1200" dirty="0">
                <a:latin typeface="+mj-lt"/>
              </a:rPr>
              <a:t>First sketch of 3D </a:t>
            </a:r>
            <a:r>
              <a:rPr lang="en-US" sz="1200" dirty="0" err="1">
                <a:latin typeface="+mj-lt"/>
              </a:rPr>
              <a:t>Modell</a:t>
            </a:r>
            <a:endParaRPr lang="en-US" sz="1200" dirty="0">
              <a:latin typeface="+mj-lt"/>
            </a:endParaRPr>
          </a:p>
        </p:txBody>
      </p:sp>
      <p:pic>
        <p:nvPicPr>
          <p:cNvPr id="17" name="Grafik 16" descr="zerlegt ohne Beschreib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043" y="2059710"/>
            <a:ext cx="7724002" cy="4140614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7180458" y="2881745"/>
            <a:ext cx="1631033" cy="2614303"/>
            <a:chOff x="567209" y="3208775"/>
            <a:chExt cx="1328737" cy="23749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7209" y="3472300"/>
              <a:ext cx="1328737" cy="211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576734" y="3208775"/>
              <a:ext cx="1293812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 err="1">
                  <a:latin typeface="+mj-lt"/>
                </a:rPr>
                <a:t>Labelsize</a:t>
              </a:r>
              <a:r>
                <a:rPr lang="en-US" sz="1100" dirty="0">
                  <a:latin typeface="+mj-lt"/>
                </a:rPr>
                <a:t> app. 1:1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4236171" y="1664713"/>
            <a:ext cx="4427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Size a little bit bigger than a </a:t>
            </a:r>
            <a:r>
              <a:rPr lang="en-US" sz="1600" dirty="0" err="1">
                <a:latin typeface="+mj-lt"/>
              </a:rPr>
              <a:t>Iphone</a:t>
            </a:r>
            <a:r>
              <a:rPr lang="en-US" sz="1600" dirty="0">
                <a:latin typeface="+mj-lt"/>
              </a:rPr>
              <a:t> (Length and Width similar, depth app. 35mm)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1928813" y="3967740"/>
            <a:ext cx="3860800" cy="2492952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562" tIns="182562" rIns="182562" bIns="18256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0087"/>
          <a:stretch>
            <a:fillRect/>
          </a:stretch>
        </p:blipFill>
        <p:spPr bwMode="auto">
          <a:xfrm>
            <a:off x="1833505" y="1822757"/>
            <a:ext cx="6894859" cy="41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ieren 6"/>
          <p:cNvGrpSpPr/>
          <p:nvPr/>
        </p:nvGrpSpPr>
        <p:grpSpPr>
          <a:xfrm>
            <a:off x="582613" y="1519238"/>
            <a:ext cx="1239209" cy="2746376"/>
            <a:chOff x="1462088" y="2366963"/>
            <a:chExt cx="1082178" cy="256425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754585" y="2630488"/>
              <a:ext cx="789681" cy="2300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1462088" y="2366963"/>
              <a:ext cx="876601" cy="244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 err="1" smtClean="0">
                  <a:latin typeface="+mj-lt"/>
                </a:rPr>
                <a:t>Lable</a:t>
              </a:r>
              <a:r>
                <a:rPr lang="en-US" sz="1100" dirty="0" smtClean="0">
                  <a:latin typeface="+mj-lt"/>
                </a:rPr>
                <a:t> size 1:1</a:t>
              </a:r>
              <a:endParaRPr lang="en-US" sz="1100" dirty="0">
                <a:latin typeface="+mj-lt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6342927" y="1972489"/>
            <a:ext cx="20454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err="1" smtClean="0">
                <a:solidFill>
                  <a:srgbClr val="FF0000"/>
                </a:solidFill>
                <a:latin typeface="+mj-lt"/>
              </a:rPr>
              <a:t>Anmerkung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1200" dirty="0" smtClean="0">
                <a:latin typeface="+mj-lt"/>
              </a:rPr>
              <a:t>3D </a:t>
            </a:r>
            <a:r>
              <a:rPr lang="en-US" sz="1200" dirty="0" err="1">
                <a:latin typeface="+mj-lt"/>
              </a:rPr>
              <a:t>Modell</a:t>
            </a:r>
            <a:endParaRPr lang="en-US" sz="1200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7624" y="5984230"/>
            <a:ext cx="3541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Size a little bit bigger than a </a:t>
            </a:r>
            <a:r>
              <a:rPr lang="en-US" sz="1200" dirty="0" err="1">
                <a:latin typeface="+mj-lt"/>
              </a:rPr>
              <a:t>Iphone</a:t>
            </a:r>
            <a:r>
              <a:rPr lang="en-US" sz="1200" dirty="0">
                <a:latin typeface="+mj-lt"/>
              </a:rPr>
              <a:t> </a:t>
            </a:r>
            <a:endParaRPr lang="en-US" sz="1200" dirty="0" smtClean="0">
              <a:latin typeface="+mj-lt"/>
            </a:endParaRPr>
          </a:p>
          <a:p>
            <a:pPr>
              <a:defRPr/>
            </a:pPr>
            <a:r>
              <a:rPr lang="en-US" sz="1200" dirty="0" smtClean="0">
                <a:latin typeface="+mj-lt"/>
              </a:rPr>
              <a:t>(</a:t>
            </a:r>
            <a:r>
              <a:rPr lang="en-US" sz="1200" dirty="0">
                <a:latin typeface="+mj-lt"/>
              </a:rPr>
              <a:t>Length and Width similar, depth app. 35mm)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Rescue-an_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2647" y="1431988"/>
            <a:ext cx="2469353" cy="2152587"/>
          </a:xfrm>
          <a:prstGeom prst="rect">
            <a:avLst/>
          </a:prstGeom>
        </p:spPr>
      </p:pic>
      <p:pic>
        <p:nvPicPr>
          <p:cNvPr id="4" name="Grafik 3" descr="Rescue-an-mT_WE.jpg"/>
          <p:cNvPicPr>
            <a:picLocks noChangeAspect="1"/>
          </p:cNvPicPr>
          <p:nvPr/>
        </p:nvPicPr>
        <p:blipFill>
          <a:blip r:embed="rId3" cstate="print"/>
          <a:srcRect l="12719"/>
          <a:stretch>
            <a:fillRect/>
          </a:stretch>
        </p:blipFill>
        <p:spPr>
          <a:xfrm>
            <a:off x="4572000" y="1275151"/>
            <a:ext cx="2508623" cy="2150674"/>
          </a:xfrm>
          <a:prstGeom prst="rect">
            <a:avLst/>
          </a:prstGeom>
        </p:spPr>
      </p:pic>
      <p:pic>
        <p:nvPicPr>
          <p:cNvPr id="2" name="Grafik 1" descr="easyRESCUE_091123_H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813" y="3584575"/>
            <a:ext cx="2643187" cy="3013020"/>
          </a:xfrm>
          <a:prstGeom prst="rect">
            <a:avLst/>
          </a:prstGeom>
        </p:spPr>
      </p:pic>
      <p:pic>
        <p:nvPicPr>
          <p:cNvPr id="5" name="Grafik 4" descr="easyRESCUE_neu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5825"/>
            <a:ext cx="3414509" cy="26316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60585" y="163484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+mn-lt"/>
              </a:rPr>
              <a:t>FAQ‘s</a:t>
            </a:r>
            <a:endParaRPr lang="de-DE" sz="16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60583" y="2438410"/>
            <a:ext cx="7204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What channels do the easyRESCUE use in the FM radio?</a:t>
            </a:r>
            <a:endParaRPr lang="en-US" sz="1600" dirty="0" smtClean="0"/>
          </a:p>
          <a:p>
            <a:r>
              <a:rPr lang="en-US" sz="1600" i="1" dirty="0" smtClean="0"/>
              <a:t>The easyRESCUE is based on the AIS-system. AIS will use the channels 80 and 81. These channels are blocked in the normal FM radio, as there are data channels. It broadcasts on the frequency 161,975 </a:t>
            </a:r>
            <a:r>
              <a:rPr lang="en-US" sz="1600" i="1" dirty="0" err="1" smtClean="0"/>
              <a:t>Mhz</a:t>
            </a:r>
            <a:r>
              <a:rPr lang="en-US" sz="1600" i="1" dirty="0" smtClean="0"/>
              <a:t> and 162,025 Mhz.</a:t>
            </a:r>
            <a:endParaRPr lang="en-US" sz="1600" dirty="0" smtClean="0"/>
          </a:p>
          <a:p>
            <a:r>
              <a:rPr lang="de-DE" sz="1600" b="1" dirty="0" smtClean="0">
                <a:latin typeface="+mn-lt"/>
              </a:rPr>
              <a:t/>
            </a:r>
            <a:br>
              <a:rPr lang="de-DE" sz="1600" b="1" dirty="0" smtClean="0">
                <a:latin typeface="+mn-lt"/>
              </a:rPr>
            </a:br>
            <a:r>
              <a:rPr lang="en-US" sz="1600" b="1" u="sng" dirty="0" smtClean="0"/>
              <a:t> How long will the batteries of the easyRESCUE last?</a:t>
            </a:r>
            <a:endParaRPr lang="en-US" sz="1600" dirty="0" smtClean="0"/>
          </a:p>
          <a:p>
            <a:r>
              <a:rPr lang="en-US" sz="1600" i="1" dirty="0" smtClean="0"/>
              <a:t>With an annual test, the batteries last 4 years and within this period, we ensure 96 hours air time from initiation of the easyRESCUE.</a:t>
            </a:r>
            <a:endParaRPr lang="en-US" sz="1600" dirty="0" smtClean="0"/>
          </a:p>
          <a:p>
            <a:endParaRPr lang="de-DE" sz="16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60585" y="163484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+mn-lt"/>
              </a:rPr>
              <a:t>FAQ‘s</a:t>
            </a:r>
            <a:endParaRPr lang="de-DE" sz="16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60583" y="2438410"/>
            <a:ext cx="7204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How far the signal of the easyRESCUE will be seen?</a:t>
            </a:r>
            <a:endParaRPr lang="en-US" sz="1600" dirty="0" smtClean="0"/>
          </a:p>
          <a:p>
            <a:r>
              <a:rPr lang="en-US" sz="1600" i="1" dirty="0" smtClean="0"/>
              <a:t>With appropriate conditions, the signal can be widely seen 2-3 miles. This value obviously depends strongly on the external conditions.</a:t>
            </a:r>
            <a:endParaRPr lang="en-US" sz="1600" dirty="0" smtClean="0"/>
          </a:p>
          <a:p>
            <a:r>
              <a:rPr lang="de-DE" sz="1600" b="1" dirty="0" smtClean="0">
                <a:latin typeface="+mn-lt"/>
              </a:rPr>
              <a:t/>
            </a:r>
            <a:br>
              <a:rPr lang="de-DE" sz="1600" b="1" dirty="0" smtClean="0">
                <a:latin typeface="+mn-lt"/>
              </a:rPr>
            </a:br>
            <a:r>
              <a:rPr lang="en-US" sz="1600" b="1" u="sng" dirty="0" smtClean="0"/>
              <a:t> How the easyRESCUE can be attached to the body?</a:t>
            </a:r>
            <a:endParaRPr lang="en-US" sz="1600" dirty="0" smtClean="0"/>
          </a:p>
          <a:p>
            <a:r>
              <a:rPr lang="en-US" sz="1600" i="1" dirty="0" smtClean="0"/>
              <a:t>The attachment of the easyRESCUE done with either a belt clip or a lanyard.</a:t>
            </a:r>
            <a:endParaRPr lang="en-US" sz="1600" dirty="0" smtClean="0"/>
          </a:p>
          <a:p>
            <a:endParaRPr lang="de-DE" sz="16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60585" y="163484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+mn-lt"/>
              </a:rPr>
              <a:t>FAQ‘s</a:t>
            </a:r>
            <a:endParaRPr lang="de-DE" sz="16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60583" y="2438410"/>
            <a:ext cx="720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How buoyant is the easyRESCUE?</a:t>
            </a:r>
            <a:endParaRPr lang="en-US" sz="1600" dirty="0" smtClean="0"/>
          </a:p>
          <a:p>
            <a:r>
              <a:rPr lang="en-US" sz="1600" i="1" dirty="0" smtClean="0"/>
              <a:t>The easyRESCUE is fully amphibious. Like an iceberg, the transmitter and signal part out of the water tower, while the rest is under the water surface.</a:t>
            </a:r>
            <a:endParaRPr lang="en-US" sz="1600" dirty="0" smtClean="0"/>
          </a:p>
          <a:p>
            <a:r>
              <a:rPr lang="de-DE" sz="1600" b="1" dirty="0" smtClean="0">
                <a:latin typeface="+mn-lt"/>
              </a:rPr>
              <a:t/>
            </a:r>
            <a:br>
              <a:rPr lang="de-DE" sz="1600" b="1" dirty="0" smtClean="0">
                <a:latin typeface="+mn-lt"/>
              </a:rPr>
            </a:br>
            <a:r>
              <a:rPr lang="en-US" sz="1600" b="1" u="sng" dirty="0" smtClean="0"/>
              <a:t> How is the </a:t>
            </a:r>
            <a:r>
              <a:rPr lang="en-US" sz="1600" b="1" u="sng" dirty="0" err="1" smtClean="0"/>
              <a:t>useability</a:t>
            </a:r>
            <a:r>
              <a:rPr lang="en-US" sz="1600" b="1" u="sng" dirty="0" smtClean="0"/>
              <a:t> of the easyRESCUE? 1)How can it lead in? 2)How can it be turned off again? 3)Does it trigger automatically?</a:t>
            </a:r>
            <a:endParaRPr lang="en-US" sz="1600" dirty="0" smtClean="0"/>
          </a:p>
          <a:p>
            <a:r>
              <a:rPr lang="en-US" sz="1600" i="1" dirty="0" smtClean="0"/>
              <a:t>1)The easyRESCUE has a 2-stage trigger. First, a slide must be pushed through a breaking point. Then the activation by pressing the ON button. </a:t>
            </a:r>
            <a:br>
              <a:rPr lang="en-US" sz="1600" i="1" dirty="0" smtClean="0"/>
            </a:br>
            <a:r>
              <a:rPr lang="en-US" sz="1600" i="1" dirty="0" smtClean="0"/>
              <a:t>2)By simultaneously pressing the buttons ON and TEST for 3 seconds. </a:t>
            </a:r>
            <a:br>
              <a:rPr lang="en-US" sz="1600" i="1" dirty="0" smtClean="0"/>
            </a:br>
            <a:r>
              <a:rPr lang="en-US" sz="1600" i="1" dirty="0" smtClean="0"/>
              <a:t>3)No, there is no </a:t>
            </a:r>
            <a:r>
              <a:rPr lang="en-US" sz="1600" i="1" dirty="0" err="1" smtClean="0"/>
              <a:t>automatical</a:t>
            </a:r>
            <a:r>
              <a:rPr lang="en-US" sz="1600" i="1" dirty="0" smtClean="0"/>
              <a:t> trigger. The easyRESCUE has to be lead in personally.</a:t>
            </a:r>
            <a:endParaRPr lang="en-US" sz="1600" dirty="0" smtClean="0"/>
          </a:p>
          <a:p>
            <a:endParaRPr lang="de-DE" sz="16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60585" y="163484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+mn-lt"/>
              </a:rPr>
              <a:t>FAQ‘s</a:t>
            </a:r>
            <a:endParaRPr lang="de-DE" sz="16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60583" y="2438410"/>
            <a:ext cx="7204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Which </a:t>
            </a:r>
            <a:r>
              <a:rPr lang="en-US" sz="1600" b="1" u="sng" dirty="0" err="1" smtClean="0"/>
              <a:t>chartplotter</a:t>
            </a:r>
            <a:r>
              <a:rPr lang="en-US" sz="1600" b="1" u="sng" dirty="0" smtClean="0"/>
              <a:t> or pc will get the easyRESCUE messages?</a:t>
            </a:r>
            <a:endParaRPr lang="en-US" sz="1600" dirty="0" smtClean="0"/>
          </a:p>
          <a:p>
            <a:r>
              <a:rPr lang="en-US" sz="1600" i="1" dirty="0" smtClean="0"/>
              <a:t>All plotters or pc's which are </a:t>
            </a:r>
            <a:r>
              <a:rPr lang="en-US" sz="1600" i="1" dirty="0" err="1" smtClean="0"/>
              <a:t>equipted</a:t>
            </a:r>
            <a:r>
              <a:rPr lang="en-US" sz="1600" i="1" dirty="0" smtClean="0"/>
              <a:t> with an AIS-receiver will get the message from the easyRESCUE.</a:t>
            </a:r>
            <a:endParaRPr lang="en-US" sz="1600" dirty="0" smtClean="0"/>
          </a:p>
          <a:p>
            <a:r>
              <a:rPr lang="de-DE" sz="1600" b="1" dirty="0" smtClean="0">
                <a:latin typeface="+mn-lt"/>
              </a:rPr>
              <a:t/>
            </a:r>
            <a:br>
              <a:rPr lang="de-DE" sz="1600" b="1" dirty="0" smtClean="0">
                <a:latin typeface="+mn-lt"/>
              </a:rPr>
            </a:br>
            <a:r>
              <a:rPr lang="en-US" sz="1600" b="1" u="sng" dirty="0" smtClean="0"/>
              <a:t> Does my plotter or PC receive data from the easyRESCUE?</a:t>
            </a:r>
            <a:endParaRPr lang="en-US" sz="1600" dirty="0" smtClean="0"/>
          </a:p>
          <a:p>
            <a:r>
              <a:rPr lang="en-US" sz="1600" i="1" dirty="0" smtClean="0"/>
              <a:t>Each plotter, which can receive and display AIS data, can also receive and display data from the easyRESCUE.</a:t>
            </a:r>
            <a:endParaRPr lang="en-US" sz="1600" dirty="0" smtClean="0"/>
          </a:p>
          <a:p>
            <a:r>
              <a:rPr lang="de-DE" sz="1600" b="1" dirty="0" smtClean="0">
                <a:latin typeface="+mn-lt"/>
              </a:rPr>
              <a:t/>
            </a:r>
            <a:br>
              <a:rPr lang="de-DE" sz="1600" b="1" dirty="0" smtClean="0">
                <a:latin typeface="+mn-lt"/>
              </a:rPr>
            </a:br>
            <a:r>
              <a:rPr lang="en-US" sz="1600" b="1" u="sng" dirty="0" smtClean="0"/>
              <a:t> How does the easyRESCUE look like on </a:t>
            </a:r>
            <a:r>
              <a:rPr lang="en-US" sz="1600" b="1" u="sng" dirty="0" err="1" smtClean="0"/>
              <a:t>chartplotter</a:t>
            </a:r>
            <a:r>
              <a:rPr lang="en-US" sz="1600" b="1" u="sng" dirty="0" smtClean="0"/>
              <a:t> or pc-screens?</a:t>
            </a:r>
            <a:endParaRPr lang="en-US" sz="1600" dirty="0" smtClean="0"/>
          </a:p>
          <a:p>
            <a:r>
              <a:rPr lang="en-US" sz="1600" i="1" dirty="0" smtClean="0"/>
              <a:t>Currently, an activated easyRESCUE appears as a ship icon with a reference AIS SART active.</a:t>
            </a:r>
            <a:endParaRPr lang="en-US" sz="1600" dirty="0" smtClean="0"/>
          </a:p>
          <a:p>
            <a:endParaRPr lang="de-DE" sz="16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DUMP00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928" y="1403926"/>
            <a:ext cx="7259782" cy="462741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173844" y="4867378"/>
            <a:ext cx="15680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050" b="1" dirty="0" smtClean="0">
                <a:solidFill>
                  <a:srgbClr val="FF0000"/>
                </a:solidFill>
                <a:latin typeface="Arial Black" pitchFamily="34" charset="0"/>
              </a:rPr>
              <a:t>AIS S.A.R.T. </a:t>
            </a:r>
            <a:r>
              <a:rPr lang="de-DE" sz="1050" b="1" dirty="0" err="1" smtClean="0">
                <a:solidFill>
                  <a:srgbClr val="FF0000"/>
                </a:solidFill>
                <a:latin typeface="Arial Black" pitchFamily="34" charset="0"/>
              </a:rPr>
              <a:t>active</a:t>
            </a:r>
            <a:endParaRPr lang="de-DE" sz="105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6003630" y="4876809"/>
            <a:ext cx="205296" cy="188820"/>
            <a:chOff x="4470399" y="2299856"/>
            <a:chExt cx="711201" cy="665017"/>
          </a:xfrm>
        </p:grpSpPr>
        <p:sp>
          <p:nvSpPr>
            <p:cNvPr id="8" name="Ellipse 7"/>
            <p:cNvSpPr/>
            <p:nvPr/>
          </p:nvSpPr>
          <p:spPr bwMode="auto">
            <a:xfrm>
              <a:off x="4470399" y="2299856"/>
              <a:ext cx="711201" cy="66501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182562" tIns="182562" rIns="182562" bIns="18256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Gerade Verbindung 9"/>
            <p:cNvCxnSpPr/>
            <p:nvPr/>
          </p:nvCxnSpPr>
          <p:spPr bwMode="auto">
            <a:xfrm rot="16200000" flipH="1">
              <a:off x="4613788" y="2405885"/>
              <a:ext cx="435894" cy="447368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 Verbindung 11"/>
            <p:cNvCxnSpPr/>
            <p:nvPr/>
          </p:nvCxnSpPr>
          <p:spPr bwMode="auto">
            <a:xfrm rot="5400000" flipH="1" flipV="1">
              <a:off x="4610994" y="2408680"/>
              <a:ext cx="441482" cy="447368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60585" y="163484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+mn-lt"/>
              </a:rPr>
              <a:t>FAQ‘s</a:t>
            </a:r>
            <a:endParaRPr lang="de-DE" sz="16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60583" y="2438410"/>
            <a:ext cx="7204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Does The device get its own MMSI?</a:t>
            </a:r>
            <a:endParaRPr lang="en-US" sz="1600" dirty="0" smtClean="0"/>
          </a:p>
          <a:p>
            <a:r>
              <a:rPr lang="en-US" sz="1600" i="1" dirty="0" smtClean="0"/>
              <a:t>No, the unit is factory shipped with a manufacturer's MMSI.</a:t>
            </a:r>
            <a:endParaRPr lang="en-US" sz="1600" dirty="0" smtClean="0"/>
          </a:p>
          <a:p>
            <a:r>
              <a:rPr lang="de-DE" sz="1600" b="1" dirty="0" smtClean="0">
                <a:latin typeface="+mn-lt"/>
              </a:rPr>
              <a:t/>
            </a:r>
            <a:br>
              <a:rPr lang="de-DE" sz="1600" b="1" dirty="0" smtClean="0">
                <a:latin typeface="+mn-lt"/>
              </a:rPr>
            </a:br>
            <a:r>
              <a:rPr lang="en-US" sz="1600" b="1" u="sng" dirty="0" smtClean="0"/>
              <a:t> Does this MMSI must be reported to the Federal Network Agency?</a:t>
            </a:r>
            <a:endParaRPr lang="en-US" sz="1600" dirty="0" smtClean="0"/>
          </a:p>
          <a:p>
            <a:r>
              <a:rPr lang="en-US" sz="1600" i="1" dirty="0" smtClean="0"/>
              <a:t>Yes, the unit must be notified, but not be allowed.</a:t>
            </a:r>
            <a:endParaRPr lang="en-US" sz="1600" dirty="0" smtClean="0"/>
          </a:p>
          <a:p>
            <a:endParaRPr lang="de-DE" sz="16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962025" y="1608282"/>
            <a:ext cx="14526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 smtClean="0">
                <a:latin typeface="+mn-lt"/>
              </a:rPr>
              <a:t>Just </a:t>
            </a:r>
            <a:r>
              <a:rPr lang="de-DE" sz="1600" b="1" dirty="0" err="1" smtClean="0">
                <a:latin typeface="+mn-lt"/>
              </a:rPr>
              <a:t>imagine</a:t>
            </a:r>
            <a:r>
              <a:rPr lang="de-DE" sz="1600" b="1" dirty="0" smtClean="0">
                <a:latin typeface="+mn-lt"/>
              </a:rPr>
              <a:t>:</a:t>
            </a:r>
            <a:endParaRPr lang="de-DE" sz="1600" b="1" dirty="0">
              <a:latin typeface="+mn-lt"/>
            </a:endParaRPr>
          </a:p>
        </p:txBody>
      </p:sp>
      <p:sp>
        <p:nvSpPr>
          <p:cNvPr id="5123" name="Textfeld 2"/>
          <p:cNvSpPr txBox="1">
            <a:spLocks noChangeArrowheads="1"/>
          </p:cNvSpPr>
          <p:nvPr/>
        </p:nvSpPr>
        <p:spPr bwMode="auto">
          <a:xfrm>
            <a:off x="2410690" y="2701636"/>
            <a:ext cx="57542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You go over board in dawn, moderately heavy weather.</a:t>
            </a:r>
          </a:p>
          <a:p>
            <a:pPr lvl="0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You have a life jacket and common „Personal locator beacon“, an EPIRB, with you.</a:t>
            </a:r>
            <a:endParaRPr lang="de-DE" sz="1600" b="1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271" y="2620449"/>
            <a:ext cx="1304982" cy="130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928813" y="4137934"/>
            <a:ext cx="565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Frutiger Linotype"/>
              </a:rPr>
              <a:t>In that bad situation you are cool, because you know you can be rescued by the coastguard. Aren´t you?</a:t>
            </a:r>
            <a:endParaRPr lang="de-DE" sz="16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69818" y="1985818"/>
            <a:ext cx="7195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+mn-lt"/>
              </a:rPr>
              <a:t>Dammed, the coast is about 200 miles away and the water is cold. How long will they need to find and to pick me up??????</a:t>
            </a:r>
          </a:p>
          <a:p>
            <a:pPr>
              <a:defRPr/>
            </a:pPr>
            <a:endParaRPr lang="en-US" sz="1600" b="1" dirty="0" smtClean="0">
              <a:latin typeface="+mn-lt"/>
            </a:endParaRPr>
          </a:p>
          <a:p>
            <a:pPr>
              <a:defRPr/>
            </a:pPr>
            <a:endParaRPr lang="en-US" sz="1600" b="1" dirty="0" smtClean="0">
              <a:latin typeface="+mn-lt"/>
            </a:endParaRPr>
          </a:p>
          <a:p>
            <a:pPr>
              <a:defRPr/>
            </a:pPr>
            <a:r>
              <a:rPr lang="en-US" sz="1600" b="1" dirty="0" smtClean="0">
                <a:latin typeface="+mn-lt"/>
              </a:rPr>
              <a:t>But, where is my boat – why do they not rescue me??????</a:t>
            </a:r>
          </a:p>
          <a:p>
            <a:pPr>
              <a:defRPr/>
            </a:pPr>
            <a:r>
              <a:rPr lang="en-US" sz="1600" b="1" dirty="0" smtClean="0">
                <a:latin typeface="+mn-lt"/>
              </a:rPr>
              <a:t>Don´t they see me?????? – I have an EPIRB!?</a:t>
            </a:r>
            <a:endParaRPr lang="de-DE" sz="1600" b="1" dirty="0" smtClean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69819" y="4128655"/>
            <a:ext cx="719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Right, but unfortunately the crew has no clue where you are, the coastguard might have, but they are too far away…….</a:t>
            </a:r>
            <a:endParaRPr lang="de-DE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665163" y="1164093"/>
            <a:ext cx="77025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600" b="1" dirty="0">
                <a:latin typeface="+mj-lt"/>
              </a:rPr>
              <a:t>Wouldn´t it be great to have a unit which shows </a:t>
            </a:r>
            <a:r>
              <a:rPr lang="en-US" sz="1600" b="1" dirty="0" smtClean="0">
                <a:latin typeface="+mj-lt"/>
              </a:rPr>
              <a:t>the live-position</a:t>
            </a:r>
            <a:r>
              <a:rPr lang="en-US" sz="1600" b="1" dirty="0">
                <a:latin typeface="+mj-lt"/>
              </a:rPr>
              <a:t>“ of the castaway to:</a:t>
            </a:r>
          </a:p>
          <a:p>
            <a:pPr>
              <a:defRPr/>
            </a:pPr>
            <a:endParaRPr lang="en-US" sz="160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latin typeface="+mj-lt"/>
              </a:rPr>
              <a:t>the own ship </a:t>
            </a:r>
          </a:p>
          <a:p>
            <a:pPr>
              <a:defRPr/>
            </a:pPr>
            <a:r>
              <a:rPr lang="en-US" sz="1600" b="1" dirty="0">
                <a:latin typeface="+mj-lt"/>
              </a:rPr>
              <a:t>  and if possible</a:t>
            </a:r>
          </a:p>
          <a:p>
            <a:pPr>
              <a:defRPr/>
            </a:pPr>
            <a:endParaRPr lang="en-US" sz="160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latin typeface="+mj-lt"/>
              </a:rPr>
              <a:t>to the other ships around </a:t>
            </a:r>
          </a:p>
          <a:p>
            <a:pPr>
              <a:defRPr/>
            </a:pPr>
            <a:r>
              <a:rPr lang="en-US" sz="1600" b="1" dirty="0">
                <a:latin typeface="+mj-lt"/>
              </a:rPr>
              <a:t>  and if possible </a:t>
            </a:r>
          </a:p>
          <a:p>
            <a:pPr>
              <a:defRPr/>
            </a:pPr>
            <a:endParaRPr lang="en-US" sz="160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latin typeface="+mj-lt"/>
              </a:rPr>
              <a:t>to the coast guard and other authorities?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latin typeface="+mj-lt"/>
              </a:rPr>
              <a:t>reliable and free of charge?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4562763" y="1977448"/>
            <a:ext cx="36483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u="sng" dirty="0" smtClean="0">
                <a:latin typeface="+mn-lt"/>
              </a:rPr>
              <a:t>TODAY:</a:t>
            </a:r>
            <a:endParaRPr lang="de-DE" sz="1600" b="1" u="sng" dirty="0">
              <a:latin typeface="+mn-lt"/>
            </a:endParaRPr>
          </a:p>
          <a:p>
            <a:endParaRPr lang="de-DE" sz="1600" b="1" dirty="0">
              <a:latin typeface="+mn-lt"/>
            </a:endParaRPr>
          </a:p>
          <a:p>
            <a:pPr>
              <a:defRPr/>
            </a:pPr>
            <a:r>
              <a:rPr lang="en-US" sz="1600" b="1" dirty="0" err="1" smtClean="0">
                <a:latin typeface="+mn-lt"/>
              </a:rPr>
              <a:t>Propietary</a:t>
            </a:r>
            <a:r>
              <a:rPr lang="en-US" sz="1600" b="1" dirty="0" smtClean="0">
                <a:latin typeface="+mn-lt"/>
              </a:rPr>
              <a:t> EPIRB system works with the alert telegrams on a frequency which can only be seen from authorities</a:t>
            </a:r>
          </a:p>
          <a:p>
            <a:endParaRPr lang="de-DE" sz="1600" b="1" dirty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Rescue is initiated, but unfortunately can not on aid workers to be where they are needed!</a:t>
            </a:r>
          </a:p>
          <a:p>
            <a:endParaRPr lang="en-US" sz="1600" b="1" dirty="0" smtClean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It may be a long, sometimes pass for too long time until the one is at the MOB position.</a:t>
            </a:r>
            <a:endParaRPr lang="de-DE" sz="1600" b="1" dirty="0">
              <a:latin typeface="+mn-lt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479" y="1977592"/>
            <a:ext cx="3348014" cy="3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562764" y="1976611"/>
            <a:ext cx="3602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>
                <a:latin typeface="+mn-lt"/>
              </a:rPr>
              <a:t>TOMORROW:</a:t>
            </a:r>
          </a:p>
          <a:p>
            <a:endParaRPr lang="de-DE" sz="1600" b="1" dirty="0" smtClean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Common AIS system works with the alert telegrams on a frequency which can be seen and interpreted by every AIS </a:t>
            </a:r>
            <a:r>
              <a:rPr lang="en-US" sz="1600" b="1" dirty="0" err="1" smtClean="0">
                <a:latin typeface="+mn-lt"/>
              </a:rPr>
              <a:t>equiped</a:t>
            </a:r>
            <a:r>
              <a:rPr lang="en-US" sz="1600" b="1" dirty="0" smtClean="0">
                <a:latin typeface="+mn-lt"/>
              </a:rPr>
              <a:t> ship.</a:t>
            </a:r>
          </a:p>
          <a:p>
            <a:endParaRPr lang="de-DE" sz="1600" b="1" dirty="0" smtClean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In addition to the regulatory agencies and the commercial shipping, this is also a growing number of private recreational craft.</a:t>
            </a:r>
          </a:p>
          <a:p>
            <a:endParaRPr lang="de-DE" sz="1600" b="1" dirty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That is, quick and life-sustaining assistance can be realized!</a:t>
            </a:r>
            <a:endParaRPr lang="de-DE" sz="1600" b="1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313" y="1985673"/>
            <a:ext cx="3230995" cy="289298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58335" y="1185630"/>
            <a:ext cx="5103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latin typeface="+mj-lt"/>
              </a:rPr>
              <a:t>Comparision</a:t>
            </a:r>
            <a:r>
              <a:rPr lang="en-US" b="1" dirty="0">
                <a:latin typeface="+mj-lt"/>
              </a:rPr>
              <a:t> to other actual S.A.R.T systems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29735" y="1611080"/>
          <a:ext cx="8679178" cy="4505335"/>
        </p:xfrm>
        <a:graphic>
          <a:graphicData uri="http://schemas.openxmlformats.org/drawingml/2006/table">
            <a:tbl>
              <a:tblPr/>
              <a:tblGrid>
                <a:gridCol w="571379"/>
                <a:gridCol w="643706"/>
                <a:gridCol w="679869"/>
                <a:gridCol w="679869"/>
                <a:gridCol w="752196"/>
                <a:gridCol w="696339"/>
                <a:gridCol w="446419"/>
                <a:gridCol w="571379"/>
                <a:gridCol w="571379"/>
                <a:gridCol w="571379"/>
                <a:gridCol w="571379"/>
                <a:gridCol w="571379"/>
                <a:gridCol w="564147"/>
                <a:gridCol w="788359"/>
              </a:tblGrid>
              <a:tr h="159835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Pos 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SART System 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Description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Technology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Satellite sytem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Signal noted by 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Monthly cost for service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Size of unit 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Average market price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Note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495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6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Authorities 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6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Appropiate network, commercial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6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Commercial vessels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6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Pleasure boaters with AIS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Frutiger Linotype"/>
                        </a:rPr>
                        <a:t>Own boat who lost "passenger"</a:t>
                      </a:r>
                    </a:p>
                  </a:txBody>
                  <a:tcPr marL="5003" marR="5003" marT="500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1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1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EPIRB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Frutiger Linotype"/>
                        </a:rPr>
                        <a:t>emergency position indicating radio </a:t>
                      </a:r>
                      <a:r>
                        <a:rPr lang="en-US" sz="800" b="0" i="0" u="none" strike="noStrike" dirty="0" err="1">
                          <a:latin typeface="Frutiger Linotype"/>
                        </a:rPr>
                        <a:t>beaco</a:t>
                      </a:r>
                      <a:endParaRPr lang="en-US" sz="800" b="0" i="0" u="none" strike="noStrike" dirty="0"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406MHZ,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someones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 Position by GPS,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someones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postion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 by 121MHz homing (121MHz phased out in future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latin typeface="Frutiger Linotype"/>
                        </a:rPr>
                        <a:t>GPS,</a:t>
                      </a:r>
                      <a:br>
                        <a:rPr lang="de-DE" sz="800" b="0" i="0" u="none" strike="noStrike" dirty="0">
                          <a:latin typeface="Frutiger Linotype"/>
                        </a:rPr>
                      </a:br>
                      <a:r>
                        <a:rPr lang="de-DE" sz="800" b="0" i="0" u="none" strike="noStrike" dirty="0">
                          <a:latin typeface="Frutiger Linotype"/>
                        </a:rPr>
                        <a:t>COSPAS/SARSAT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>
                          <a:solidFill>
                            <a:srgbClr val="00B050"/>
                          </a:solidFill>
                          <a:latin typeface="Frutiger Linotype"/>
                        </a:rPr>
                        <a:t>Yes</a:t>
                      </a:r>
                      <a:endParaRPr lang="de-DE" sz="800" b="1" i="0" u="none" strike="noStrike" dirty="0">
                        <a:solidFill>
                          <a:srgbClr val="00B05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none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big (like a 17oz cola bottle)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750USD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 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838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2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SPOT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Personal satellite messager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406MHz, 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Position by GPS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GPS,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Globalstar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Frutiger Linotype"/>
                        </a:rPr>
                        <a:t>only over commercial network</a:t>
                      </a:r>
                      <a:b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Frutiger Linotype"/>
                        </a:rPr>
                      </a:br>
                      <a:r>
                        <a:rPr lang="en-US" sz="600" b="1" i="0" u="none" strike="noStrike" dirty="0">
                          <a:solidFill>
                            <a:srgbClr val="FF0000"/>
                          </a:solidFill>
                          <a:latin typeface="Frutiger Linotype"/>
                        </a:rPr>
                        <a:t> (GEOS International Emergency Response Center)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>
                          <a:solidFill>
                            <a:srgbClr val="00B050"/>
                          </a:solidFill>
                          <a:latin typeface="Frutiger Linotype"/>
                        </a:rPr>
                        <a:t>Yes</a:t>
                      </a:r>
                      <a:endParaRPr lang="de-DE" sz="800" b="1" i="0" u="none" strike="noStrike" dirty="0">
                        <a:solidFill>
                          <a:srgbClr val="00B05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  <a:endParaRPr lang="de-DE" sz="800" b="1" i="0" u="none" strike="noStrike" dirty="0">
                        <a:solidFill>
                          <a:srgbClr val="FF000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min 8,50USD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small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180USD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without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service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no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functionality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472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3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Propietray MOB systems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MOB systems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Free common frequency,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</a:b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  GPS position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None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  <a:endParaRPr lang="de-DE" sz="800" b="1" i="0" u="none" strike="noStrike" dirty="0">
                        <a:solidFill>
                          <a:srgbClr val="FF000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  <a:endParaRPr lang="de-DE" sz="800" b="1" i="0" u="none" strike="noStrike" dirty="0">
                        <a:solidFill>
                          <a:srgbClr val="FF000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  <a:endParaRPr lang="de-DE" sz="800" b="1" i="0" u="none" strike="noStrike" dirty="0">
                        <a:solidFill>
                          <a:srgbClr val="FF000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B0F0"/>
                          </a:solidFill>
                          <a:latin typeface="Frutiger Linotype"/>
                        </a:rPr>
                        <a:t>Yes, but no "live position"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none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very small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300USD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No "live" position of lost passenger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680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5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Radar S.A.R.T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Homing device based on Radar reflection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Active radar reflection, 9 GHz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None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B050"/>
                          </a:solidFill>
                          <a:latin typeface="Frutiger Linotype"/>
                        </a:rPr>
                        <a:t>Yes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B0F0"/>
                          </a:solidFill>
                          <a:latin typeface="Frutiger Linotype"/>
                        </a:rPr>
                        <a:t>Maybe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>
                          <a:solidFill>
                            <a:srgbClr val="FF0000"/>
                          </a:solidFill>
                          <a:latin typeface="Frutiger Linotype"/>
                        </a:rPr>
                        <a:t>No</a:t>
                      </a:r>
                      <a:endParaRPr lang="de-DE" sz="800" b="1" i="0" u="none" strike="noStrike" dirty="0">
                        <a:solidFill>
                          <a:srgbClr val="FF000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 err="1">
                          <a:solidFill>
                            <a:srgbClr val="00B0F0"/>
                          </a:solidFill>
                          <a:latin typeface="Frutiger Linotype"/>
                        </a:rPr>
                        <a:t>Maybe</a:t>
                      </a:r>
                      <a:endParaRPr lang="de-DE" sz="800" b="1" i="0" u="none" strike="noStrike" dirty="0">
                        <a:solidFill>
                          <a:srgbClr val="00B0F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none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big (like a 17oz cola bottle)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900USD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recognition range relatively low,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inheavy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 conditions almost "zero"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472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4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easyRESCUE "AIS S.A.R.T."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Save and rescue based on AIS technology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AIS, 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Position by GPS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GPS, 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None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B050"/>
                          </a:solidFill>
                          <a:latin typeface="Frutiger Linotype"/>
                        </a:rPr>
                        <a:t>Yes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B050"/>
                          </a:solidFill>
                          <a:latin typeface="Frutiger Linotype"/>
                        </a:rPr>
                        <a:t>partly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B050"/>
                          </a:solidFill>
                          <a:latin typeface="Frutiger Linotype"/>
                        </a:rPr>
                        <a:t>Yes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B050"/>
                          </a:solidFill>
                          <a:latin typeface="Frutiger Linotype"/>
                        </a:rPr>
                        <a:t>Yes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B050"/>
                          </a:solidFill>
                          <a:latin typeface="Frutiger Linotype"/>
                        </a:rPr>
                        <a:t>Yes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Frutiger Linotype"/>
                        </a:rPr>
                        <a:t>none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small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Frutiger Linotype"/>
                      </a:endParaRP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latin typeface="Frutiger Linotype"/>
                        </a:rPr>
                        <a:t>t.b.d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.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latin typeface="Frutiger Linotype"/>
                        </a:rPr>
                        <a:t> </a:t>
                      </a:r>
                    </a:p>
                  </a:txBody>
                  <a:tcPr marL="5003" marR="5003" marT="5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1"/>
          <p:cNvSpPr txBox="1">
            <a:spLocks noChangeArrowheads="1"/>
          </p:cNvSpPr>
          <p:nvPr/>
        </p:nvSpPr>
        <p:spPr bwMode="auto">
          <a:xfrm>
            <a:off x="962025" y="2448744"/>
            <a:ext cx="72009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+mn-lt"/>
              </a:rPr>
              <a:t>Intention is, to use the “easyRESCUE” for pleasure boaters, but also for commercial applications as well as for the military.</a:t>
            </a:r>
          </a:p>
          <a:p>
            <a:pPr>
              <a:defRPr/>
            </a:pPr>
            <a:r>
              <a:rPr lang="en-US" sz="1600" b="1" dirty="0" smtClean="0">
                <a:latin typeface="+mn-lt"/>
              </a:rPr>
              <a:t>That means, that there are some very specific and detailed requests must be fulfilled!</a:t>
            </a:r>
          </a:p>
          <a:p>
            <a:endParaRPr lang="de-DE" sz="1600" b="1" dirty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Wherever people can find themselves in distress and rapid assistance is thus life sustaining.</a:t>
            </a:r>
            <a:endParaRPr lang="de-DE" sz="1600" b="1" dirty="0" smtClean="0">
              <a:latin typeface="+mn-lt"/>
            </a:endParaRPr>
          </a:p>
          <a:p>
            <a:endParaRPr lang="de-DE" sz="1600" b="1" dirty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To all these groups to meet, of course, certain profiles are met.</a:t>
            </a:r>
            <a:endParaRPr lang="de-DE" sz="16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60582" y="1644075"/>
            <a:ext cx="3206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+mn-lt"/>
              </a:rPr>
              <a:t>easyRESCUE </a:t>
            </a:r>
            <a:r>
              <a:rPr lang="de-DE" sz="1600" b="1" dirty="0" err="1" smtClean="0">
                <a:latin typeface="+mn-lt"/>
              </a:rPr>
              <a:t>feature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 err="1" smtClean="0">
                <a:latin typeface="+mn-lt"/>
              </a:rPr>
              <a:t>highlights</a:t>
            </a:r>
            <a:r>
              <a:rPr lang="de-DE" sz="1600" b="1" dirty="0" smtClean="0">
                <a:latin typeface="+mn-lt"/>
              </a:rPr>
              <a:t>:</a:t>
            </a:r>
            <a:endParaRPr lang="de-DE" sz="16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60581" y="2239172"/>
            <a:ext cx="72043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8" indent="-360363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■"/>
            </a:pPr>
            <a:r>
              <a:rPr lang="en-US" sz="1600" b="1" dirty="0" smtClean="0">
                <a:latin typeface="+mn-lt"/>
              </a:rPr>
              <a:t>Operation temperature: -20°C to 85°C</a:t>
            </a:r>
            <a:br>
              <a:rPr lang="en-US" sz="1600" b="1" dirty="0" smtClean="0">
                <a:latin typeface="+mn-lt"/>
              </a:rPr>
            </a:br>
            <a:endParaRPr lang="en-US" sz="1600" b="1" dirty="0" smtClean="0">
              <a:latin typeface="+mn-lt"/>
            </a:endParaRPr>
          </a:p>
          <a:p>
            <a:pPr marL="360363" lvl="8" indent="-360363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■"/>
            </a:pPr>
            <a:r>
              <a:rPr lang="en-US" sz="1600" b="1" dirty="0" smtClean="0">
                <a:latin typeface="+mn-lt"/>
              </a:rPr>
              <a:t>Fully operational at -20°C for 96h with GPS reception and AIS signal</a:t>
            </a:r>
            <a:br>
              <a:rPr lang="en-US" sz="1600" b="1" dirty="0" smtClean="0">
                <a:latin typeface="+mn-lt"/>
              </a:rPr>
            </a:br>
            <a:endParaRPr lang="de-DE" sz="1600" b="1" dirty="0" smtClean="0">
              <a:latin typeface="+mn-lt"/>
            </a:endParaRPr>
          </a:p>
          <a:p>
            <a:pPr marL="360363" indent="-360363">
              <a:buClr>
                <a:schemeClr val="accent2"/>
              </a:buClr>
              <a:buFont typeface="Arial" pitchFamily="34" charset="0"/>
              <a:buChar char="■"/>
            </a:pPr>
            <a:r>
              <a:rPr lang="en-US" sz="1600" b="1" dirty="0" smtClean="0">
                <a:latin typeface="+mn-lt"/>
              </a:rPr>
              <a:t>Waterproof in 10m depth for  5min, afterwards fully functional</a:t>
            </a:r>
            <a:br>
              <a:rPr lang="en-US" sz="1600" b="1" dirty="0" smtClean="0">
                <a:latin typeface="+mn-lt"/>
              </a:rPr>
            </a:br>
            <a:endParaRPr lang="en-US" sz="1600" b="1" dirty="0" smtClean="0">
              <a:latin typeface="+mn-lt"/>
            </a:endParaRPr>
          </a:p>
          <a:p>
            <a:pPr marL="360363" indent="-360363">
              <a:buClr>
                <a:schemeClr val="accent2"/>
              </a:buClr>
              <a:buFont typeface="Arial" pitchFamily="34" charset="0"/>
              <a:buChar char="■"/>
            </a:pPr>
            <a:r>
              <a:rPr lang="en-US" sz="1600" b="1" dirty="0" smtClean="0">
                <a:latin typeface="+mn-lt"/>
              </a:rPr>
              <a:t>20m drop to water without damages</a:t>
            </a:r>
            <a:br>
              <a:rPr lang="en-US" sz="1600" b="1" dirty="0" smtClean="0">
                <a:latin typeface="+mn-lt"/>
              </a:rPr>
            </a:br>
            <a:endParaRPr lang="en-US" sz="1600" b="1" dirty="0" smtClean="0">
              <a:latin typeface="+mn-lt"/>
            </a:endParaRPr>
          </a:p>
          <a:p>
            <a:pPr marL="360363" indent="-360363">
              <a:buClr>
                <a:schemeClr val="accent2"/>
              </a:buClr>
              <a:buFont typeface="Arial" pitchFamily="34" charset="0"/>
              <a:buChar char="■"/>
            </a:pPr>
            <a:r>
              <a:rPr lang="en-US" sz="1600" b="1" dirty="0" smtClean="0">
                <a:latin typeface="+mn-lt"/>
              </a:rPr>
              <a:t>More than 3nm transmission range.</a:t>
            </a:r>
            <a:br>
              <a:rPr lang="en-US" sz="1600" b="1" dirty="0" smtClean="0">
                <a:latin typeface="+mn-lt"/>
              </a:rPr>
            </a:br>
            <a:endParaRPr lang="en-US" sz="1600" b="1" dirty="0" smtClean="0">
              <a:latin typeface="+mn-lt"/>
            </a:endParaRPr>
          </a:p>
          <a:p>
            <a:pPr marL="360363" indent="-360363">
              <a:buClr>
                <a:schemeClr val="accent2"/>
              </a:buClr>
              <a:buFont typeface="Arial" pitchFamily="34" charset="0"/>
              <a:buChar char="■"/>
            </a:pPr>
            <a:r>
              <a:rPr lang="de-DE" sz="1600" b="1" dirty="0" err="1" smtClean="0">
                <a:latin typeface="+mn-lt"/>
              </a:rPr>
              <a:t>floatable</a:t>
            </a:r>
            <a:r>
              <a:rPr lang="de-DE" sz="1600" b="1" dirty="0" smtClean="0">
                <a:latin typeface="+mn-lt"/>
              </a:rPr>
              <a:t/>
            </a:r>
            <a:br>
              <a:rPr lang="de-DE" sz="1600" b="1" dirty="0" smtClean="0">
                <a:latin typeface="+mn-lt"/>
              </a:rPr>
            </a:br>
            <a:endParaRPr lang="de-DE" sz="1600" b="1" dirty="0" smtClean="0">
              <a:latin typeface="+mn-lt"/>
            </a:endParaRPr>
          </a:p>
          <a:p>
            <a:pPr marL="360363" indent="-360363">
              <a:buClr>
                <a:schemeClr val="accent2"/>
              </a:buClr>
              <a:buFont typeface="Arial" pitchFamily="34" charset="0"/>
              <a:buChar char="■"/>
            </a:pPr>
            <a:r>
              <a:rPr lang="en-US" sz="1600" b="1" dirty="0" smtClean="0">
                <a:latin typeface="+mn-lt"/>
              </a:rPr>
              <a:t>Lifetime batteries minimum 3 years also with self-discharge</a:t>
            </a:r>
            <a:endParaRPr lang="de-DE" sz="1600" b="1" dirty="0" smtClean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51149" y="1609497"/>
            <a:ext cx="6484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+mn-lt"/>
              </a:rPr>
              <a:t>There are </a:t>
            </a:r>
            <a:r>
              <a:rPr lang="en-US" sz="1600" b="1" dirty="0" err="1" smtClean="0">
                <a:latin typeface="+mn-lt"/>
              </a:rPr>
              <a:t>plenties</a:t>
            </a:r>
            <a:r>
              <a:rPr lang="en-US" sz="1600" b="1" dirty="0" smtClean="0">
                <a:latin typeface="+mn-lt"/>
              </a:rPr>
              <a:t>, but these are the most challenging requests :</a:t>
            </a:r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1"/>
  <p:tag name="AUTODATETIMEFORMAT" val="$WEEKDAY, $MONTHNAME $DAY, $HH:$MM:$SS $AMPM"/>
  <p:tag name="AUTODATETIMEFLAGS" val="27568"/>
</p:tagLst>
</file>

<file path=ppt/theme/theme1.xml><?xml version="1.0" encoding="utf-8"?>
<a:theme xmlns:a="http://schemas.openxmlformats.org/drawingml/2006/main" name="WD_Powerpoint_3">
  <a:themeElements>
    <a:clrScheme name="WD_Powerpoint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D_Powerpoint_3">
      <a:majorFont>
        <a:latin typeface="Frutiger Linotype"/>
        <a:ea typeface=""/>
        <a:cs typeface=""/>
      </a:majorFont>
      <a:minorFont>
        <a:latin typeface="Frutiger Linotyp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182562" rIns="182562" bIns="18256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182562" rIns="182562" bIns="18256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D_Powerpoint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_Powerpoint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_Powerpoint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_Powerpoint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_Powerpoint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_Powerpoint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_Powerpoint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_Powerpoint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_Powerpoint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_Powerpoint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_Powerpoint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_Powerpoint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Einstellungen\Alfred\Anwendungsdaten\Microsoft\Vorlagen\WD_Powerpoint_3.pot</Template>
  <TotalTime>0</TotalTime>
  <Words>842</Words>
  <Application>Microsoft Office PowerPoint</Application>
  <PresentationFormat>Bildschirmpräsentation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WD_Powerpoint_3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Company>WD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C-MAP 15. July 2005</dc:title>
  <dc:creator>Alfred</dc:creator>
  <cp:lastModifiedBy>Dominique</cp:lastModifiedBy>
  <cp:revision>311</cp:revision>
  <dcterms:created xsi:type="dcterms:W3CDTF">2005-07-12T19:54:17Z</dcterms:created>
  <dcterms:modified xsi:type="dcterms:W3CDTF">2011-07-28T05:56:58Z</dcterms:modified>
</cp:coreProperties>
</file>